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6caaba217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6caaba217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6caaba217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6caaba217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6caaba217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6caaba217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6caaba217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6caaba217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6caaba217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6caaba217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6caaba217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6caaba217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21370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Jocul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Spanzuratoarea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87839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Realizat de Tomsa Gabriela Cristina</a:t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7"/>
          <p:cNvSpPr txBox="1"/>
          <p:nvPr>
            <p:ph idx="1" type="body"/>
          </p:nvPr>
        </p:nvSpPr>
        <p:spPr>
          <a:xfrm>
            <a:off x="5257300" y="1169775"/>
            <a:ext cx="3300900" cy="29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Funcția main() coordonează întregul proces: citește datele despre jocuri dintr-un fișier CSV, ghicește automat cuvintele folosind ordinea literelor bazată pe scoruri, salvează rezultatele (inclusiv numărul de încercări și literele ghicite) într-un fișier de ieșire și actualizează scorurile literelor pe măsură ce găsește cuvinte corecte.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875" y="632450"/>
            <a:ext cx="4817075" cy="3783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/>
          <p:nvPr>
            <p:ph type="title"/>
          </p:nvPr>
        </p:nvSpPr>
        <p:spPr>
          <a:xfrm>
            <a:off x="554350" y="51530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Demonstratie scurta</a:t>
            </a:r>
            <a:endParaRPr b="0"/>
          </a:p>
        </p:txBody>
      </p:sp>
      <p:sp>
        <p:nvSpPr>
          <p:cNvPr id="243" name="Google Shape;243;p28"/>
          <p:cNvSpPr txBox="1"/>
          <p:nvPr>
            <p:ph idx="1" type="body"/>
          </p:nvPr>
        </p:nvSpPr>
        <p:spPr>
          <a:xfrm>
            <a:off x="197900" y="1257950"/>
            <a:ext cx="8660700" cy="3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00"/>
                </a:solidFill>
              </a:rPr>
              <a:t>Demonstrație flux (detaliată)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Input:</a:t>
            </a:r>
            <a:r>
              <a:rPr lang="en-GB" sz="1100">
                <a:solidFill>
                  <a:srgbClr val="000000"/>
                </a:solidFill>
              </a:rPr>
              <a:t> CSV cu coloanele </a:t>
            </a:r>
            <a:r>
              <a:rPr lang="en-GB" sz="1100">
                <a:solidFill>
                  <a:srgbClr val="188038"/>
                </a:solidFill>
              </a:rPr>
              <a:t>game_id</a:t>
            </a:r>
            <a:r>
              <a:rPr lang="en-GB" sz="1100">
                <a:solidFill>
                  <a:srgbClr val="000000"/>
                </a:solidFill>
              </a:rPr>
              <a:t>, </a:t>
            </a:r>
            <a:r>
              <a:rPr lang="en-GB" sz="1100">
                <a:solidFill>
                  <a:srgbClr val="188038"/>
                </a:solidFill>
              </a:rPr>
              <a:t>pattern</a:t>
            </a:r>
            <a:r>
              <a:rPr lang="en-GB" sz="1100">
                <a:solidFill>
                  <a:srgbClr val="000000"/>
                </a:solidFill>
              </a:rPr>
              <a:t>, </a:t>
            </a:r>
            <a:r>
              <a:rPr lang="en-GB" sz="1100">
                <a:solidFill>
                  <a:srgbClr val="188038"/>
                </a:solidFill>
              </a:rPr>
              <a:t>target</a:t>
            </a:r>
            <a:endParaRPr sz="1100">
              <a:solidFill>
                <a:srgbClr val="188038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Proces:</a:t>
            </a:r>
            <a:endParaRPr b="1"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Se citește jocul din fișier.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Algoritmul identifică literele necunoscute (</a:t>
            </a:r>
            <a:r>
              <a:rPr lang="en-GB" sz="1100">
                <a:solidFill>
                  <a:srgbClr val="188038"/>
                </a:solidFill>
              </a:rPr>
              <a:t>*</a:t>
            </a:r>
            <a:r>
              <a:rPr lang="en-GB" sz="1100">
                <a:solidFill>
                  <a:srgbClr val="000000"/>
                </a:solidFill>
              </a:rPr>
              <a:t>) și începe ghicirea literă cu literă.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Literele se aleg în ordinea frecvenței și prioritizarea vocalelor; literele rare sunt penalizate.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Pattern-ul se actualizează pe măsură ce literele corecte sunt ghicite.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Lato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Se înregistrează secvența literelor ghicite și numărul total de încercări.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Output:</a:t>
            </a:r>
            <a:r>
              <a:rPr lang="en-GB" sz="1100">
                <a:solidFill>
                  <a:srgbClr val="000000"/>
                </a:solidFill>
              </a:rPr>
              <a:t> CSV cu </a:t>
            </a:r>
            <a:r>
              <a:rPr lang="en-GB" sz="1100">
                <a:solidFill>
                  <a:srgbClr val="188038"/>
                </a:solidFill>
              </a:rPr>
              <a:t>game_id</a:t>
            </a:r>
            <a:r>
              <a:rPr lang="en-GB" sz="1100">
                <a:solidFill>
                  <a:srgbClr val="000000"/>
                </a:solidFill>
              </a:rPr>
              <a:t>, număr de încercări, cuvânt găsit, status și secvența literelor ghicite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rgbClr val="000000"/>
                </a:solidFill>
              </a:rPr>
              <a:t>Flux complet: </a:t>
            </a:r>
            <a:r>
              <a:rPr b="1" lang="en-GB" sz="1100">
                <a:solidFill>
                  <a:srgbClr val="000000"/>
                </a:solidFill>
              </a:rPr>
              <a:t>citire CSV &gt; ghicire literă cu literă &gt; actualizare pattern și scoruri &gt; scriere rezultate CSV</a:t>
            </a:r>
            <a:endParaRPr sz="1100">
              <a:solidFill>
                <a:srgbClr val="000000"/>
              </a:solidFill>
            </a:endParaRPr>
          </a:p>
        </p:txBody>
      </p:sp>
      <p:pic>
        <p:nvPicPr>
          <p:cNvPr id="244" name="Google Shape;2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725" y="796120"/>
            <a:ext cx="4061775" cy="177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Limitari si </a:t>
            </a:r>
            <a:r>
              <a:rPr lang="en-GB" sz="2200"/>
              <a:t>direcții</a:t>
            </a:r>
            <a:r>
              <a:rPr lang="en-GB" sz="2200"/>
              <a:t> de </a:t>
            </a:r>
            <a:r>
              <a:rPr lang="en-GB" sz="2200"/>
              <a:t>îmbunătățire</a:t>
            </a:r>
            <a:endParaRPr sz="2200"/>
          </a:p>
        </p:txBody>
      </p:sp>
      <p:sp>
        <p:nvSpPr>
          <p:cNvPr id="250" name="Google Shape;250;p29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Limitări:</a:t>
            </a:r>
            <a:r>
              <a:rPr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nu filtrează cuvintele după pattern, depinde de ordinea literelor, scalabilitate limitată și fără strategie globală.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Îmbunătățiri:</a:t>
            </a:r>
            <a:r>
              <a:rPr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folosirea unui vocabular pentru filtrare, implementarea unor strategii pe poziții, optimizarea scorurilor</a:t>
            </a:r>
            <a:r>
              <a:rPr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și</a:t>
            </a:r>
            <a:r>
              <a:rPr lang="en-GB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adaptarea la cuvinte noi.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Cuprins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1239551" y="1773429"/>
            <a:ext cx="6027600" cy="24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Tehnologii utilizate 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Analiza jocului Hangman (spațiul soluțiilor, euristici, complexitate) 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Soluția implementată (arhitectură, date, algoritmi, rezultate, comparații) 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Demonstrație scurtă (flux: input → output) 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AutoNum type="arabicPeriod"/>
            </a:pPr>
            <a:r>
              <a:rPr lang="en-GB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Limitări &amp; direcții de îmbunătățire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88" name="Google Shape;188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-272455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0"/>
          <p:cNvSpPr txBox="1"/>
          <p:nvPr>
            <p:ph type="title"/>
          </p:nvPr>
        </p:nvSpPr>
        <p:spPr>
          <a:xfrm>
            <a:off x="70550" y="519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Tehnologii utilizate</a:t>
            </a:r>
            <a:endParaRPr/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70550" y="1158648"/>
            <a:ext cx="4281300" cy="38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 Limbajul de programare: Python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Folosește</a:t>
            </a:r>
            <a:r>
              <a:rPr lang="en-GB"/>
              <a:t> elemente de bază: liste, funcții, bucle, condiții.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2. Manipularea fișierelor CSV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Folosește</a:t>
            </a:r>
            <a:r>
              <a:rPr lang="en-GB"/>
              <a:t> </a:t>
            </a:r>
            <a:r>
              <a:rPr lang="en-GB"/>
              <a:t>fișiere</a:t>
            </a:r>
            <a:r>
              <a:rPr lang="en-GB"/>
              <a:t> tabelare csv, din Python pentru: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citirea fișierelor (read_input_file)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scrierea rezultatelor (writer.writerow)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3. Structuri de date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Liste: pentru stocarea literelor, pattern-urilor, secvențelor de ghicire.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Tuple: pentru a grupa datele unui joc (game_id, pattern, target).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Liste de liste: pentru scorurile literelor [litera, scor].</a:t>
            </a:r>
            <a:endParaRPr/>
          </a:p>
        </p:txBody>
      </p:sp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4572000" y="995675"/>
            <a:ext cx="4281300" cy="3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302"/>
              <a:t>4. Algoritmi simpli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Algoritm de ghicire a literelor bazat pe frecvența lor.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Actualizarea scorurilor literelor pentru a ajusta ordinea de ghicire.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Sortarea și prioritizarea literelor (vocale și consoane separate, penalizare pentru litere rare).</a:t>
            </a:r>
            <a:endParaRPr sz="1302"/>
          </a:p>
          <a:p>
            <a:pPr indent="0" lvl="0" marL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302"/>
              <a:t>5. Operarea pe șiruri de caractere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Transformarea cuvintelor în litere mari (.upper()) pentru consistență.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Înlocuirea</a:t>
            </a:r>
            <a:r>
              <a:rPr lang="en-GB" sz="1302"/>
              <a:t> caracterelor necunoscute (*) cu literele ghicite.</a:t>
            </a:r>
            <a:endParaRPr sz="1302"/>
          </a:p>
          <a:p>
            <a:pPr indent="0" lvl="0" marL="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302"/>
              <a:t>6. Principii de programare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Modularitate: codul e împărțit în funcții care fac lucruri separate (citire, ghicire, scoruri, scriere).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Reutilizare: funcțiile pot fi folosite pentru orice fișier de cuvinte.</a:t>
            </a:r>
            <a:endParaRPr sz="1302"/>
          </a:p>
          <a:p>
            <a:pPr indent="-311308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03"/>
              <a:buChar char="●"/>
            </a:pPr>
            <a:r>
              <a:rPr lang="en-GB" sz="1302"/>
              <a:t>Iterativ: încearcă literele una câte una și actualizează progresul.</a:t>
            </a:r>
            <a:endParaRPr sz="1302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Analiza jocului</a:t>
            </a:r>
            <a:endParaRPr sz="2300"/>
          </a:p>
        </p:txBody>
      </p:sp>
      <p:sp>
        <p:nvSpPr>
          <p:cNvPr id="197" name="Google Shape;197;p21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Spațiul soluțiilor:</a:t>
            </a:r>
            <a:r>
              <a:rPr lang="en-GB" sz="1600">
                <a:solidFill>
                  <a:schemeClr val="lt1"/>
                </a:solidFill>
              </a:rPr>
              <a:t> toate cuvintele posibile de lungimea dată.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Euristici:</a:t>
            </a:r>
            <a:r>
              <a:rPr lang="en-GB" sz="1600">
                <a:solidFill>
                  <a:schemeClr val="lt1"/>
                </a:solidFill>
              </a:rPr>
              <a:t> ghicește litere </a:t>
            </a:r>
            <a:r>
              <a:rPr lang="en-GB" sz="1600">
                <a:solidFill>
                  <a:schemeClr val="lt1"/>
                </a:solidFill>
              </a:rPr>
              <a:t>frecvențe</a:t>
            </a:r>
            <a:r>
              <a:rPr lang="en-GB" sz="1600">
                <a:solidFill>
                  <a:schemeClr val="lt1"/>
                </a:solidFill>
              </a:rPr>
              <a:t> și vocale primele, penalizează litere rare, ajustează scorurile după fiecare cuvânt.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</a:rPr>
              <a:t>Complexitate:</a:t>
            </a:r>
            <a:r>
              <a:rPr lang="en-GB" sz="1600">
                <a:solidFill>
                  <a:schemeClr val="lt1"/>
                </a:solidFill>
              </a:rPr>
              <a:t> pentru fiecare cuvânt, algoritmul încearcă până la toate literele necunoscute, este patratica.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554350" y="51530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Solutia implementata</a:t>
            </a:r>
            <a:endParaRPr b="0"/>
          </a:p>
        </p:txBody>
      </p:sp>
      <p:sp>
        <p:nvSpPr>
          <p:cNvPr id="203" name="Google Shape;203;p22"/>
          <p:cNvSpPr txBox="1"/>
          <p:nvPr>
            <p:ph idx="1" type="body"/>
          </p:nvPr>
        </p:nvSpPr>
        <p:spPr>
          <a:xfrm>
            <a:off x="178300" y="1326525"/>
            <a:ext cx="8660700" cy="3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Arhitectură:</a:t>
            </a:r>
            <a:r>
              <a:rPr lang="en-GB" sz="1100">
                <a:solidFill>
                  <a:srgbClr val="000000"/>
                </a:solidFill>
              </a:rPr>
              <a:t> codul este modular, cu funcții separate pentru citirea fișierelor CSV, ghicirea literelor, actualizarea scorurilor literelor și scrierea rezultatelor. Fluxul principal: citire &gt; ghicire &gt; actualizare scoruri &gt; salvare rezultate.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Date:</a:t>
            </a:r>
            <a:endParaRPr b="1"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000000"/>
                </a:solidFill>
              </a:rPr>
              <a:t>Input:</a:t>
            </a:r>
            <a:r>
              <a:rPr lang="en-GB" sz="1100">
                <a:solidFill>
                  <a:srgbClr val="000000"/>
                </a:solidFill>
              </a:rPr>
              <a:t> CSV cu </a:t>
            </a:r>
            <a:r>
              <a:rPr lang="en-GB" sz="1100">
                <a:solidFill>
                  <a:srgbClr val="188038"/>
                </a:solidFill>
              </a:rPr>
              <a:t>game_id</a:t>
            </a:r>
            <a:r>
              <a:rPr lang="en-GB" sz="1100">
                <a:solidFill>
                  <a:srgbClr val="000000"/>
                </a:solidFill>
              </a:rPr>
              <a:t>, </a:t>
            </a:r>
            <a:r>
              <a:rPr lang="en-GB" sz="1100">
                <a:solidFill>
                  <a:srgbClr val="188038"/>
                </a:solidFill>
              </a:rPr>
              <a:t>pattern</a:t>
            </a:r>
            <a:r>
              <a:rPr lang="en-GB" sz="1100">
                <a:solidFill>
                  <a:srgbClr val="000000"/>
                </a:solidFill>
              </a:rPr>
              <a:t> (litere necunoscute cu </a:t>
            </a:r>
            <a:r>
              <a:rPr lang="en-GB" sz="1100">
                <a:solidFill>
                  <a:srgbClr val="188038"/>
                </a:solidFill>
              </a:rPr>
              <a:t>*</a:t>
            </a:r>
            <a:r>
              <a:rPr lang="en-GB" sz="1100">
                <a:solidFill>
                  <a:srgbClr val="000000"/>
                </a:solidFill>
              </a:rPr>
              <a:t>) și </a:t>
            </a:r>
            <a:r>
              <a:rPr lang="en-GB" sz="1100">
                <a:solidFill>
                  <a:srgbClr val="188038"/>
                </a:solidFill>
              </a:rPr>
              <a:t>target</a:t>
            </a:r>
            <a:r>
              <a:rPr lang="en-GB" sz="1100">
                <a:solidFill>
                  <a:srgbClr val="000000"/>
                </a:solidFill>
              </a:rPr>
              <a:t> (cuvântul complet).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000000"/>
                </a:solidFill>
              </a:rPr>
              <a:t>Structuri interne:</a:t>
            </a:r>
            <a:r>
              <a:rPr lang="en-GB" sz="1100">
                <a:solidFill>
                  <a:srgbClr val="000000"/>
                </a:solidFill>
              </a:rPr>
              <a:t> liste pentru litere, secvențe de ghicire și scoruri </a:t>
            </a:r>
            <a:r>
              <a:rPr lang="en-GB" sz="1100">
                <a:solidFill>
                  <a:srgbClr val="188038"/>
                </a:solidFill>
              </a:rPr>
              <a:t>[litera, scor]</a:t>
            </a:r>
            <a:r>
              <a:rPr lang="en-GB" sz="1100">
                <a:solidFill>
                  <a:srgbClr val="000000"/>
                </a:solidFill>
              </a:rPr>
              <a:t>.</a:t>
            </a:r>
            <a:br>
              <a:rPr lang="en-GB" sz="1100">
                <a:solidFill>
                  <a:srgbClr val="000000"/>
                </a:solidFill>
              </a:rPr>
            </a:b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000000"/>
                </a:solidFill>
              </a:rPr>
              <a:t>Output:</a:t>
            </a:r>
            <a:r>
              <a:rPr lang="en-GB" sz="1100">
                <a:solidFill>
                  <a:srgbClr val="000000"/>
                </a:solidFill>
              </a:rPr>
              <a:t> CSV cu numărul de încercări, cuvântul găsit, status (</a:t>
            </a:r>
            <a:r>
              <a:rPr lang="en-GB" sz="1100">
                <a:solidFill>
                  <a:srgbClr val="188038"/>
                </a:solidFill>
              </a:rPr>
              <a:t>OK</a:t>
            </a:r>
            <a:r>
              <a:rPr lang="en-GB" sz="1100">
                <a:solidFill>
                  <a:srgbClr val="000000"/>
                </a:solidFill>
              </a:rPr>
              <a:t>/</a:t>
            </a:r>
            <a:r>
              <a:rPr lang="en-GB" sz="1100">
                <a:solidFill>
                  <a:srgbClr val="188038"/>
                </a:solidFill>
              </a:rPr>
              <a:t>EROARE</a:t>
            </a:r>
            <a:r>
              <a:rPr lang="en-GB" sz="1100">
                <a:solidFill>
                  <a:srgbClr val="000000"/>
                </a:solidFill>
              </a:rPr>
              <a:t>) și secvența literelor ghicite.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Algoritmi și euristici:</a:t>
            </a:r>
            <a:r>
              <a:rPr lang="en-GB" sz="1100">
                <a:solidFill>
                  <a:srgbClr val="000000"/>
                </a:solidFill>
              </a:rPr>
              <a:t> ghicire literă cu literă în ordinea frecvenței, prioritizarea vocalelor, penalizarea literelor rare și adaptarea scorurilor literelor după fiecare cuvânt găsit. Pattern-ul se actualizează progresiv cu literele corecte.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000000"/>
                </a:solidFill>
              </a:rPr>
              <a:t>Rezultate:</a:t>
            </a:r>
            <a:r>
              <a:rPr lang="en-GB" sz="1100">
                <a:solidFill>
                  <a:srgbClr val="000000"/>
                </a:solidFill>
              </a:rPr>
              <a:t> cuvintele sunt găsite rapid, iar algoritmul devine mai eficient pe măsură ce scorurile literelor se ajustează. Secvențele de litere și numărul de încercări sunt salvate pentru analiză.</a:t>
            </a:r>
            <a:br>
              <a:rPr lang="en-GB" sz="1100">
                <a:solidFill>
                  <a:srgbClr val="000000"/>
                </a:solidFill>
              </a:rPr>
            </a:br>
            <a:r>
              <a:rPr b="1" lang="en-GB" sz="1100">
                <a:solidFill>
                  <a:srgbClr val="000000"/>
                </a:solidFill>
              </a:rPr>
              <a:t>Comparații:</a:t>
            </a:r>
            <a:r>
              <a:rPr lang="en-GB" sz="1100">
                <a:solidFill>
                  <a:srgbClr val="000000"/>
                </a:solidFill>
              </a:rPr>
              <a:t> mult mai eficient decât ghicirea aleatorie sau forța brută, deoarece reduce dramatic spațiul de căutare; însă nu folosește analiza pozițională completă, deci nu garantează optimizarea globală.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721225" y="6230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Functii</a:t>
            </a:r>
            <a:endParaRPr/>
          </a:p>
        </p:txBody>
      </p:sp>
      <p:sp>
        <p:nvSpPr>
          <p:cNvPr id="209" name="Google Shape;209;p23"/>
          <p:cNvSpPr txBox="1"/>
          <p:nvPr>
            <p:ph idx="1" type="body"/>
          </p:nvPr>
        </p:nvSpPr>
        <p:spPr>
          <a:xfrm>
            <a:off x="305675" y="1414700"/>
            <a:ext cx="3497400" cy="32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</a:t>
            </a:r>
            <a:r>
              <a:rPr lang="en-GB"/>
              <a:t>itește un fișier CSV cu date despre jocuri, ignoră liniile nevalide sau comentariile și întoarce o listă de înregistrări curate, fiecare conținând un ID, un pattern și un cuvânt țintă.</a:t>
            </a:r>
            <a:endParaRPr/>
          </a:p>
        </p:txBody>
      </p:sp>
      <p:pic>
        <p:nvPicPr>
          <p:cNvPr id="210" name="Google Shape;2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3075" y="1137538"/>
            <a:ext cx="4817075" cy="3103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idx="1" type="body"/>
          </p:nvPr>
        </p:nvSpPr>
        <p:spPr>
          <a:xfrm>
            <a:off x="5698175" y="61657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Funcția elimină din lista de litere posibile pe cele care au fost deja ghicite sau care apar deja în pattern și returnează lista actualizată de litere rămase.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75" y="773888"/>
            <a:ext cx="5429824" cy="128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975" y="2402475"/>
            <a:ext cx="4953850" cy="23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>
            <p:ph idx="1" type="body"/>
          </p:nvPr>
        </p:nvSpPr>
        <p:spPr>
          <a:xfrm>
            <a:off x="5507675" y="2402475"/>
            <a:ext cx="33009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Funcția crește scorul fiecărei litere din letter_scores care apare în cuvântul dat — scorul fiind un număr ce indică de câte ori a apărut acea literă în cuvintele analizate, util pentru a determina care litere sunt mai frecvente și, deci, mai probabile pentru ghicire într-un joc de tip spânzurătoarea sau similar.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idx="1" type="body"/>
          </p:nvPr>
        </p:nvSpPr>
        <p:spPr>
          <a:xfrm>
            <a:off x="5507675" y="1826175"/>
            <a:ext cx="3300900" cy="23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Funcția încearcă automat să ghicească un cuvânt necunoscut pe baza unui șablon (pattern_initial) și a unei ordini de prioritate a literelor (letter_order), alegând litere posibile până când completează toate pozițiile, iar la final returnează numărul de încercări, cuvântul găsit, starea rezultatului („OK” sau „EROARE”) și secvența de litere ghicite.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600" y="569588"/>
            <a:ext cx="5202876" cy="40043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8375" y="569600"/>
            <a:ext cx="3517775" cy="113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/>
          <p:nvPr>
            <p:ph idx="1" type="body"/>
          </p:nvPr>
        </p:nvSpPr>
        <p:spPr>
          <a:xfrm>
            <a:off x="5507675" y="964050"/>
            <a:ext cx="3300900" cy="32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Funcția reordonează literele în funcție de scorurile lor, aplicând penalizări pentru literele rare, apoi returnează o listă în care vocalele (cu scoruri mai mari) apar primele, urmate de consoane, ambele sortate descrescător după frecvență.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375" y="685149"/>
            <a:ext cx="4650150" cy="377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